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25"/>
  </p:notesMasterIdLst>
  <p:sldIdLst>
    <p:sldId id="256" r:id="rId2"/>
    <p:sldId id="272" r:id="rId3"/>
    <p:sldId id="257" r:id="rId4"/>
    <p:sldId id="258" r:id="rId5"/>
    <p:sldId id="273" r:id="rId6"/>
    <p:sldId id="274" r:id="rId7"/>
    <p:sldId id="275" r:id="rId8"/>
    <p:sldId id="277" r:id="rId9"/>
    <p:sldId id="259" r:id="rId10"/>
    <p:sldId id="260" r:id="rId11"/>
    <p:sldId id="261" r:id="rId12"/>
    <p:sldId id="262" r:id="rId13"/>
    <p:sldId id="263" r:id="rId14"/>
    <p:sldId id="264" r:id="rId15"/>
    <p:sldId id="265" r:id="rId16"/>
    <p:sldId id="266" r:id="rId17"/>
    <p:sldId id="267" r:id="rId18"/>
    <p:sldId id="268" r:id="rId19"/>
    <p:sldId id="269" r:id="rId20"/>
    <p:sldId id="278" r:id="rId21"/>
    <p:sldId id="270" r:id="rId22"/>
    <p:sldId id="271"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FA8242-5C4A-4291-92E1-E02F596681B4}">
          <p14:sldIdLst>
            <p14:sldId id="256"/>
            <p14:sldId id="272"/>
            <p14:sldId id="257"/>
            <p14:sldId id="258"/>
            <p14:sldId id="273"/>
            <p14:sldId id="274"/>
            <p14:sldId id="275"/>
            <p14:sldId id="277"/>
            <p14:sldId id="259"/>
            <p14:sldId id="260"/>
            <p14:sldId id="261"/>
            <p14:sldId id="262"/>
            <p14:sldId id="263"/>
            <p14:sldId id="264"/>
            <p14:sldId id="265"/>
            <p14:sldId id="266"/>
            <p14:sldId id="267"/>
            <p14:sldId id="268"/>
            <p14:sldId id="269"/>
            <p14:sldId id="278"/>
            <p14:sldId id="270"/>
            <p14:sldId id="271"/>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5F09"/>
    <a:srgbClr val="A73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659CBB-A0FE-48DD-AB57-76018A956061}" type="datetimeFigureOut">
              <a:rPr lang="en-US" smtClean="0"/>
              <a:t>1/29/2021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F09A8A-6A49-4A78-B5D2-342FA8F0D979}" type="slidenum">
              <a:rPr lang="en-US" smtClean="0"/>
              <a:t>‹#›</a:t>
            </a:fld>
            <a:endParaRPr lang="en-US"/>
          </a:p>
        </p:txBody>
      </p:sp>
    </p:spTree>
    <p:extLst>
      <p:ext uri="{BB962C8B-B14F-4D97-AF65-F5344CB8AC3E}">
        <p14:creationId xmlns:p14="http://schemas.microsoft.com/office/powerpoint/2010/main" val="2042499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C2C7C1B-235E-4DF3-AE40-4E6A6C2BE389}"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39694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182F3-2DA7-4674-90A5-F12261C9F69A}"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322177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8852D-970C-4AC4-A20E-FE8DCC152AE8}"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405671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25691-A0DB-4009-B079-4516A9594445}"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397363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26425-735D-4A10-B324-AAE4B264D8E6}"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15036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03CAAE-5102-421A-AF88-95982D158375}"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1895208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77AC33-8ABC-4C96-BB39-E047AFE5FF8A}" type="datetime1">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185711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14C1B1-A602-4CF8-9FC1-F1584B014C4D}" type="datetime1">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13083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CBA171-F535-4E9E-93E6-3A71A614C71B}" type="datetime1">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62536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D3730-2250-42A2-809E-F942D147CC00}"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255987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614D0-095D-40DB-AA0D-243A642A9CA4}"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1B3AB-A36D-4C61-925B-EF7B6B04B0BB}" type="slidenum">
              <a:rPr lang="en-US" smtClean="0"/>
              <a:t>‹#›</a:t>
            </a:fld>
            <a:endParaRPr lang="en-US"/>
          </a:p>
        </p:txBody>
      </p:sp>
    </p:spTree>
    <p:extLst>
      <p:ext uri="{BB962C8B-B14F-4D97-AF65-F5344CB8AC3E}">
        <p14:creationId xmlns:p14="http://schemas.microsoft.com/office/powerpoint/2010/main" val="401853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82376C-AA2E-4CE8-A98D-0C40F9AB84F2}" type="datetime1">
              <a:rPr lang="en-US" smtClean="0"/>
              <a:t>1/29/2021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1B3AB-A36D-4C61-925B-EF7B6B04B0BB}" type="slidenum">
              <a:rPr lang="en-US" smtClean="0"/>
              <a:t>‹#›</a:t>
            </a:fld>
            <a:endParaRPr lang="en-US"/>
          </a:p>
        </p:txBody>
      </p:sp>
    </p:spTree>
    <p:extLst>
      <p:ext uri="{BB962C8B-B14F-4D97-AF65-F5344CB8AC3E}">
        <p14:creationId xmlns:p14="http://schemas.microsoft.com/office/powerpoint/2010/main" val="940923304"/>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4800600"/>
          </a:xfrm>
        </p:spPr>
        <p:txBody>
          <a:bodyPr>
            <a:normAutofit fontScale="90000"/>
          </a:bodyPr>
          <a:lstStyle/>
          <a:p>
            <a:r>
              <a:rPr lang="en-US" sz="4800" b="1">
                <a:solidFill>
                  <a:schemeClr val="accent4">
                    <a:lumMod val="75000"/>
                  </a:schemeClr>
                </a:solidFill>
                <a:latin typeface="Times New Roman" pitchFamily="18" charset="0"/>
                <a:cs typeface="Times New Roman" pitchFamily="18" charset="0"/>
              </a:rPr>
              <a:t>Medical Fitness Center</a:t>
            </a:r>
            <a:br>
              <a:rPr lang="en-US" sz="4800">
                <a:solidFill>
                  <a:schemeClr val="tx2">
                    <a:lumMod val="60000"/>
                    <a:lumOff val="40000"/>
                  </a:schemeClr>
                </a:solidFill>
                <a:latin typeface="Times New Roman" pitchFamily="18" charset="0"/>
                <a:cs typeface="Times New Roman" pitchFamily="18" charset="0"/>
              </a:rPr>
            </a:br>
            <a:br>
              <a:rPr lang="en-US" sz="4800">
                <a:solidFill>
                  <a:schemeClr val="tx2">
                    <a:lumMod val="60000"/>
                    <a:lumOff val="40000"/>
                  </a:schemeClr>
                </a:solidFill>
                <a:latin typeface="Times New Roman" pitchFamily="18" charset="0"/>
                <a:cs typeface="Times New Roman" pitchFamily="18" charset="0"/>
              </a:rPr>
            </a:br>
            <a:br>
              <a:rPr lang="en-US" sz="4800">
                <a:solidFill>
                  <a:schemeClr val="tx2">
                    <a:lumMod val="60000"/>
                    <a:lumOff val="40000"/>
                  </a:schemeClr>
                </a:solidFill>
                <a:latin typeface="Times New Roman" pitchFamily="18" charset="0"/>
                <a:cs typeface="Times New Roman" pitchFamily="18" charset="0"/>
              </a:rPr>
            </a:br>
            <a:br>
              <a:rPr lang="en-US" sz="4800">
                <a:solidFill>
                  <a:schemeClr val="tx2">
                    <a:lumMod val="60000"/>
                    <a:lumOff val="40000"/>
                  </a:schemeClr>
                </a:solidFill>
                <a:latin typeface="Times New Roman" pitchFamily="18" charset="0"/>
                <a:cs typeface="Times New Roman" pitchFamily="18" charset="0"/>
              </a:rPr>
            </a:br>
            <a:br>
              <a:rPr lang="en-US" sz="4800">
                <a:solidFill>
                  <a:schemeClr val="tx2">
                    <a:lumMod val="60000"/>
                    <a:lumOff val="40000"/>
                  </a:schemeClr>
                </a:solidFill>
                <a:latin typeface="Times New Roman" pitchFamily="18" charset="0"/>
                <a:cs typeface="Times New Roman" pitchFamily="18" charset="0"/>
              </a:rPr>
            </a:br>
            <a:r>
              <a:rPr lang="en-US" sz="3600" b="1">
                <a:solidFill>
                  <a:srgbClr val="0070C0"/>
                </a:solidFill>
                <a:latin typeface="Times New Roman" pitchFamily="18" charset="0"/>
                <a:cs typeface="Times New Roman" pitchFamily="18" charset="0"/>
              </a:rPr>
              <a:t>under supervision</a:t>
            </a:r>
            <a:br>
              <a:rPr lang="en-US" sz="3600">
                <a:solidFill>
                  <a:schemeClr val="tx2">
                    <a:lumMod val="60000"/>
                    <a:lumOff val="40000"/>
                  </a:schemeClr>
                </a:solidFill>
                <a:latin typeface="Times New Roman" pitchFamily="18" charset="0"/>
                <a:cs typeface="Times New Roman" pitchFamily="18" charset="0"/>
              </a:rPr>
            </a:br>
            <a:r>
              <a:rPr lang="en-US" sz="2700">
                <a:solidFill>
                  <a:schemeClr val="tx1">
                    <a:lumMod val="95000"/>
                    <a:lumOff val="5000"/>
                  </a:schemeClr>
                </a:solidFill>
                <a:latin typeface="Times New Roman" pitchFamily="18" charset="0"/>
                <a:cs typeface="Times New Roman" pitchFamily="18" charset="0"/>
              </a:rPr>
              <a:t>Dr. Mohamed Abdelfattah</a:t>
            </a:r>
            <a:br>
              <a:rPr lang="en-US" sz="2700">
                <a:solidFill>
                  <a:schemeClr val="tx1">
                    <a:lumMod val="95000"/>
                    <a:lumOff val="5000"/>
                  </a:schemeClr>
                </a:solidFill>
                <a:latin typeface="Times New Roman" pitchFamily="18" charset="0"/>
                <a:cs typeface="Times New Roman" pitchFamily="18" charset="0"/>
              </a:rPr>
            </a:br>
            <a:r>
              <a:rPr lang="en-US" sz="2700">
                <a:solidFill>
                  <a:schemeClr val="tx1">
                    <a:lumMod val="95000"/>
                    <a:lumOff val="5000"/>
                  </a:schemeClr>
                </a:solidFill>
                <a:latin typeface="Times New Roman" pitchFamily="18" charset="0"/>
                <a:cs typeface="Times New Roman" pitchFamily="18" charset="0"/>
              </a:rPr>
              <a:t>Eng. Ibrahim Afify </a:t>
            </a:r>
          </a:p>
        </p:txBody>
      </p:sp>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a:t>
            </a:fld>
            <a:endParaRPr lang="en-US" sz="1800">
              <a:solidFill>
                <a:schemeClr val="tx1">
                  <a:lumMod val="95000"/>
                  <a:lumOff val="5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33401"/>
            <a:ext cx="1600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44502"/>
            <a:ext cx="1858889" cy="77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438400"/>
            <a:ext cx="6705600" cy="2362200"/>
          </a:xfrm>
          <a:prstGeom prst="rect">
            <a:avLst/>
          </a:prstGeom>
        </p:spPr>
      </p:pic>
    </p:spTree>
    <p:extLst>
      <p:ext uri="{BB962C8B-B14F-4D97-AF65-F5344CB8AC3E}">
        <p14:creationId xmlns:p14="http://schemas.microsoft.com/office/powerpoint/2010/main" val="367384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8001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85800" y="152400"/>
            <a:ext cx="3581400" cy="646331"/>
          </a:xfrm>
          <a:prstGeom prst="rect">
            <a:avLst/>
          </a:prstGeom>
          <a:noFill/>
        </p:spPr>
        <p:txBody>
          <a:bodyPr wrap="square" rtlCol="0">
            <a:spAutoFit/>
          </a:bodyPr>
          <a:lstStyle/>
          <a:p>
            <a:r>
              <a:rPr lang="en-US" sz="3600">
                <a:solidFill>
                  <a:schemeClr val="tx2">
                    <a:lumMod val="60000"/>
                    <a:lumOff val="40000"/>
                  </a:schemeClr>
                </a:solidFill>
                <a:latin typeface="Times New Roman" pitchFamily="18" charset="0"/>
                <a:cs typeface="Times New Roman" pitchFamily="18" charset="0"/>
              </a:rPr>
              <a:t>2) Log in</a:t>
            </a:r>
          </a:p>
        </p:txBody>
      </p:sp>
      <p:sp>
        <p:nvSpPr>
          <p:cNvPr id="19" name="TextBox 18"/>
          <p:cNvSpPr txBox="1"/>
          <p:nvPr/>
        </p:nvSpPr>
        <p:spPr>
          <a:xfrm>
            <a:off x="381000" y="4800600"/>
            <a:ext cx="8458200" cy="1631216"/>
          </a:xfrm>
          <a:prstGeom prst="rect">
            <a:avLst/>
          </a:prstGeom>
          <a:noFill/>
        </p:spPr>
        <p:txBody>
          <a:bodyPr wrap="square" rtlCol="0">
            <a:spAutoFit/>
          </a:bodyPr>
          <a:lstStyle/>
          <a:p>
            <a:r>
              <a:rPr lang="en-GB" sz="2000">
                <a:effectLst/>
                <a:latin typeface="Times New Roman"/>
                <a:ea typeface="Calibri"/>
              </a:rPr>
              <a:t>- In case of having an account user of the system (Admin) enters in this screen to make sure that he is authorized to use the system by his login ID and account username and chosen password. If he was a new user or admin that means he might not have an account so he has to click the Register button and enter the registration screen.</a:t>
            </a:r>
            <a:endParaRPr lang="en-US" sz="2000"/>
          </a:p>
        </p:txBody>
      </p:sp>
      <p:sp>
        <p:nvSpPr>
          <p:cNvPr id="2" name="Slide Number Placeholder 1"/>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10</a:t>
            </a:fld>
            <a:endParaRPr lang="en-US" sz="1800">
              <a:solidFill>
                <a:schemeClr val="tx1">
                  <a:lumMod val="95000"/>
                  <a:lumOff val="5000"/>
                </a:schemeClr>
              </a:solidFill>
            </a:endParaRPr>
          </a:p>
        </p:txBody>
      </p:sp>
    </p:spTree>
    <p:extLst>
      <p:ext uri="{BB962C8B-B14F-4D97-AF65-F5344CB8AC3E}">
        <p14:creationId xmlns:p14="http://schemas.microsoft.com/office/powerpoint/2010/main" val="300126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001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228600"/>
            <a:ext cx="38862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3) Admin registration</a:t>
            </a:r>
          </a:p>
        </p:txBody>
      </p:sp>
      <p:sp>
        <p:nvSpPr>
          <p:cNvPr id="5" name="TextBox 4"/>
          <p:cNvSpPr txBox="1"/>
          <p:nvPr/>
        </p:nvSpPr>
        <p:spPr>
          <a:xfrm>
            <a:off x="381000" y="4724400"/>
            <a:ext cx="8458200" cy="1938992"/>
          </a:xfrm>
          <a:prstGeom prst="rect">
            <a:avLst/>
          </a:prstGeom>
          <a:noFill/>
        </p:spPr>
        <p:txBody>
          <a:bodyPr wrap="square" rtlCol="0">
            <a:spAutoFit/>
          </a:bodyPr>
          <a:lstStyle/>
          <a:p>
            <a:r>
              <a:rPr lang="en-US" sz="2000">
                <a:latin typeface="Times New Roman" pitchFamily="18" charset="0"/>
                <a:cs typeface="Times New Roman" pitchFamily="18" charset="0"/>
              </a:rPr>
              <a:t>- This interface is very essential including detailed entry  of  admin registration data where he should enter the name, id ,E-mail ,Mobile ,Address and gender” male or female through radio buttons” .</a:t>
            </a:r>
          </a:p>
          <a:p>
            <a:r>
              <a:rPr lang="en-US" sz="2000">
                <a:latin typeface="Times New Roman" pitchFamily="18" charset="0"/>
                <a:cs typeface="Times New Roman" pitchFamily="18" charset="0"/>
              </a:rPr>
              <a:t> - There are three buttons where the ‘Next’ button transfers to the next screen , the ‘Reset Button allows to enter the data secondly in case of errors ,delete the last data and the ‘Back Button allows to go to the previous screen.</a:t>
            </a:r>
          </a:p>
        </p:txBody>
      </p:sp>
      <p:sp>
        <p:nvSpPr>
          <p:cNvPr id="2" name="Slide Number Placeholder 1"/>
          <p:cNvSpPr>
            <a:spLocks noGrp="1"/>
          </p:cNvSpPr>
          <p:nvPr>
            <p:ph type="sldNum" sz="quarter" idx="12"/>
          </p:nvPr>
        </p:nvSpPr>
        <p:spPr>
          <a:xfrm>
            <a:off x="6553200" y="6356350"/>
            <a:ext cx="2286000" cy="365125"/>
          </a:xfrm>
        </p:spPr>
        <p:txBody>
          <a:bodyPr/>
          <a:lstStyle/>
          <a:p>
            <a:fld id="{CC71B3AB-A36D-4C61-925B-EF7B6B04B0BB}" type="slidenum">
              <a:rPr lang="en-US" sz="1800" smtClean="0">
                <a:solidFill>
                  <a:schemeClr val="tx1">
                    <a:lumMod val="95000"/>
                    <a:lumOff val="5000"/>
                  </a:schemeClr>
                </a:solidFill>
              </a:rPr>
              <a:t>11</a:t>
            </a:fld>
            <a:endParaRPr lang="en-US" sz="1800">
              <a:solidFill>
                <a:schemeClr val="tx1">
                  <a:lumMod val="95000"/>
                  <a:lumOff val="5000"/>
                </a:schemeClr>
              </a:solidFill>
            </a:endParaRPr>
          </a:p>
        </p:txBody>
      </p:sp>
    </p:spTree>
    <p:extLst>
      <p:ext uri="{BB962C8B-B14F-4D97-AF65-F5344CB8AC3E}">
        <p14:creationId xmlns:p14="http://schemas.microsoft.com/office/powerpoint/2010/main" val="180567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42672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4) Manager registration</a:t>
            </a:r>
          </a:p>
        </p:txBody>
      </p:sp>
      <p:sp>
        <p:nvSpPr>
          <p:cNvPr id="2" name="Slide Number Placeholder 1"/>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12</a:t>
            </a:fld>
            <a:endParaRPr lang="en-US" sz="1800">
              <a:solidFill>
                <a:schemeClr val="tx1">
                  <a:lumMod val="95000"/>
                  <a:lumOff val="5000"/>
                </a:schemeClr>
              </a:solidFill>
            </a:endParaRPr>
          </a:p>
        </p:txBody>
      </p:sp>
      <p:sp>
        <p:nvSpPr>
          <p:cNvPr id="6" name="TextBox 5">
            <a:extLst>
              <a:ext uri="{FF2B5EF4-FFF2-40B4-BE49-F238E27FC236}">
                <a16:creationId xmlns:a16="http://schemas.microsoft.com/office/drawing/2014/main" id="{C7DFA1A8-43B4-A54F-8CE1-2975337ECEDD}"/>
              </a:ext>
            </a:extLst>
          </p:cNvPr>
          <p:cNvSpPr txBox="1"/>
          <p:nvPr/>
        </p:nvSpPr>
        <p:spPr>
          <a:xfrm>
            <a:off x="274726" y="4564023"/>
            <a:ext cx="8412074" cy="2308324"/>
          </a:xfrm>
          <a:prstGeom prst="rect">
            <a:avLst/>
          </a:prstGeom>
          <a:noFill/>
        </p:spPr>
        <p:txBody>
          <a:bodyPr wrap="square">
            <a:spAutoFit/>
          </a:bodyPr>
          <a:lstStyle/>
          <a:p>
            <a:r>
              <a:rPr lang="en-US" sz="1800" dirty="0">
                <a:latin typeface="Times New Roman" pitchFamily="18" charset="0"/>
                <a:cs typeface="Times New Roman" pitchFamily="18" charset="0"/>
              </a:rPr>
              <a:t>This screen shows the managers who will be appointed to manage the center, whether they are financial managers, supervisors or heads easily, and this requires entering some basic data for the trainer such as name, identity, e-mail and mobile, and the job title will be determined.</a:t>
            </a:r>
          </a:p>
          <a:p>
            <a:r>
              <a:rPr lang="en-US" sz="1800" dirty="0">
                <a:latin typeface="Times New Roman" pitchFamily="18" charset="0"/>
                <a:cs typeface="Times New Roman" pitchFamily="18" charset="0"/>
              </a:rPr>
              <a:t>- There are four buttons, the first (sign in) to complete the registration and move to the next screen, the second (Back) to return to the previous screen, and the third (Reset) which allows deleting data and re-enter it again in the event of an error or in case of wanting to enter new data again and the last one is (Next) to go to the next screen, .</a:t>
            </a:r>
            <a:endParaRPr lang="en-US" dirty="0"/>
          </a:p>
        </p:txBody>
      </p:sp>
      <p:pic>
        <p:nvPicPr>
          <p:cNvPr id="5" name="Picture 6">
            <a:extLst>
              <a:ext uri="{FF2B5EF4-FFF2-40B4-BE49-F238E27FC236}">
                <a16:creationId xmlns:a16="http://schemas.microsoft.com/office/drawing/2014/main" id="{F699E171-2086-5C45-B95A-D1AD0EB67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5" y="889575"/>
            <a:ext cx="8126621" cy="3520519"/>
          </a:xfrm>
          <a:prstGeom prst="rect">
            <a:avLst/>
          </a:prstGeom>
        </p:spPr>
      </p:pic>
    </p:spTree>
    <p:extLst>
      <p:ext uri="{BB962C8B-B14F-4D97-AF65-F5344CB8AC3E}">
        <p14:creationId xmlns:p14="http://schemas.microsoft.com/office/powerpoint/2010/main" val="413288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04800"/>
            <a:ext cx="37338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5) Trainer Enrolment</a:t>
            </a:r>
          </a:p>
        </p:txBody>
      </p:sp>
      <p:sp>
        <p:nvSpPr>
          <p:cNvPr id="5" name="TextBox 4"/>
          <p:cNvSpPr txBox="1"/>
          <p:nvPr/>
        </p:nvSpPr>
        <p:spPr>
          <a:xfrm>
            <a:off x="228600" y="4321046"/>
            <a:ext cx="8382000" cy="2246769"/>
          </a:xfrm>
          <a:prstGeom prst="rect">
            <a:avLst/>
          </a:prstGeom>
          <a:noFill/>
        </p:spPr>
        <p:txBody>
          <a:bodyPr wrap="square" rtlCol="0">
            <a:spAutoFit/>
          </a:bodyPr>
          <a:lstStyle/>
          <a:p>
            <a:r>
              <a:rPr lang="en-GB" sz="2000">
                <a:latin typeface="Times New Roman" pitchFamily="18" charset="0"/>
                <a:cs typeface="Times New Roman" pitchFamily="18" charset="0"/>
              </a:rPr>
              <a:t>- This screen indicates the trainers who want to register to enter the medical fitness centre easily and this requires entering some basic data for the trainer such as name, ID , e-mail, mobile and address.</a:t>
            </a:r>
          </a:p>
          <a:p>
            <a:r>
              <a:rPr lang="en-GB" sz="2000">
                <a:latin typeface="Times New Roman" pitchFamily="18" charset="0"/>
                <a:cs typeface="Times New Roman" pitchFamily="18" charset="0"/>
              </a:rPr>
              <a:t>- There are three buttons, the first (Enroll) for completing the registration and moving to the next screen, the second (Back) for returning to the previous screen , and the third one is (Reset) that allows to delete data and re-enter it again in the event of an error or in the event of a desire to enter other new data.</a:t>
            </a:r>
          </a:p>
        </p:txBody>
      </p:sp>
      <p:sp>
        <p:nvSpPr>
          <p:cNvPr id="2" name="Slide Number Placeholder 1"/>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13</a:t>
            </a:fld>
            <a:endParaRPr lang="en-US" sz="1800">
              <a:solidFill>
                <a:schemeClr val="tx1">
                  <a:lumMod val="95000"/>
                  <a:lumOff val="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990599"/>
            <a:ext cx="8382000" cy="3176331"/>
          </a:xfrm>
          <a:prstGeom prst="rect">
            <a:avLst/>
          </a:prstGeom>
        </p:spPr>
      </p:pic>
    </p:spTree>
    <p:extLst>
      <p:ext uri="{BB962C8B-B14F-4D97-AF65-F5344CB8AC3E}">
        <p14:creationId xmlns:p14="http://schemas.microsoft.com/office/powerpoint/2010/main" val="1529538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304800"/>
            <a:ext cx="51054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6) Member Registration</a:t>
            </a:r>
          </a:p>
        </p:txBody>
      </p:sp>
      <p:sp>
        <p:nvSpPr>
          <p:cNvPr id="6" name="TextBox 5"/>
          <p:cNvSpPr txBox="1"/>
          <p:nvPr/>
        </p:nvSpPr>
        <p:spPr>
          <a:xfrm>
            <a:off x="268652" y="3995678"/>
            <a:ext cx="8606693" cy="2862322"/>
          </a:xfrm>
          <a:prstGeom prst="rect">
            <a:avLst/>
          </a:prstGeom>
          <a:noFill/>
        </p:spPr>
        <p:txBody>
          <a:bodyPr wrap="square" rtlCol="0">
            <a:spAutoFit/>
          </a:bodyPr>
          <a:lstStyle/>
          <a:p>
            <a:r>
              <a:rPr lang="en-GB" sz="2000">
                <a:latin typeface="Times New Roman" pitchFamily="18" charset="0"/>
                <a:cs typeface="Times New Roman" pitchFamily="18" charset="0"/>
              </a:rPr>
              <a:t>- This screen indicates the registration of the members who want to join the medical fitness centre , whether they are healthy people, elderly people, or people with special needs easily and without any obstacles.</a:t>
            </a:r>
          </a:p>
          <a:p>
            <a:r>
              <a:rPr lang="en-GB" sz="2000">
                <a:latin typeface="Times New Roman" pitchFamily="18" charset="0"/>
                <a:cs typeface="Times New Roman" pitchFamily="18" charset="0"/>
              </a:rPr>
              <a:t>- This requires entering some basic data for the member such as name , ID , e-mail , chosen password , age , mobile , address , date of birth and gender. There are two buttons, the first (REGISTER) for completing the registration and moving to the next screen, the second (Back) for returning to the previous screen , and the third one is (Reset) that allows to delete data and re-enter it again in the event of an error or in the event of a desire to enter other new data.</a:t>
            </a:r>
          </a:p>
        </p:txBody>
      </p:sp>
      <p:sp>
        <p:nvSpPr>
          <p:cNvPr id="2" name="Slide Number Placeholder 1"/>
          <p:cNvSpPr>
            <a:spLocks noGrp="1"/>
          </p:cNvSpPr>
          <p:nvPr>
            <p:ph type="sldNum" sz="quarter" idx="12"/>
          </p:nvPr>
        </p:nvSpPr>
        <p:spPr>
          <a:xfrm>
            <a:off x="6553200" y="6356350"/>
            <a:ext cx="2514600" cy="365125"/>
          </a:xfrm>
        </p:spPr>
        <p:txBody>
          <a:bodyPr/>
          <a:lstStyle/>
          <a:p>
            <a:fld id="{CC71B3AB-A36D-4C61-925B-EF7B6B04B0BB}" type="slidenum">
              <a:rPr lang="en-US" sz="1800" smtClean="0">
                <a:solidFill>
                  <a:schemeClr val="tx1">
                    <a:lumMod val="95000"/>
                    <a:lumOff val="5000"/>
                  </a:schemeClr>
                </a:solidFill>
              </a:rPr>
              <a:t>14</a:t>
            </a:fld>
            <a:endParaRPr lang="en-US" sz="1800">
              <a:solidFill>
                <a:schemeClr val="tx1">
                  <a:lumMod val="95000"/>
                  <a:lumOff val="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53" y="910357"/>
            <a:ext cx="8606694" cy="3085321"/>
          </a:xfrm>
          <a:prstGeom prst="rect">
            <a:avLst/>
          </a:prstGeom>
        </p:spPr>
      </p:pic>
    </p:spTree>
    <p:extLst>
      <p:ext uri="{BB962C8B-B14F-4D97-AF65-F5344CB8AC3E}">
        <p14:creationId xmlns:p14="http://schemas.microsoft.com/office/powerpoint/2010/main" val="366659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40084"/>
            <a:ext cx="36576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7) Medical Checkup</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077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15</a:t>
            </a:fld>
            <a:endParaRPr lang="en-US" sz="1800">
              <a:solidFill>
                <a:schemeClr val="tx1">
                  <a:lumMod val="95000"/>
                  <a:lumOff val="5000"/>
                </a:schemeClr>
              </a:solidFill>
            </a:endParaRPr>
          </a:p>
        </p:txBody>
      </p:sp>
    </p:spTree>
    <p:extLst>
      <p:ext uri="{BB962C8B-B14F-4D97-AF65-F5344CB8AC3E}">
        <p14:creationId xmlns:p14="http://schemas.microsoft.com/office/powerpoint/2010/main" val="123816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685800"/>
            <a:ext cx="8534400" cy="5293757"/>
          </a:xfrm>
          <a:prstGeom prst="rect">
            <a:avLst/>
          </a:prstGeom>
          <a:noFill/>
        </p:spPr>
        <p:txBody>
          <a:bodyPr wrap="square" rtlCol="0">
            <a:spAutoFit/>
          </a:bodyPr>
          <a:lstStyle/>
          <a:p>
            <a:pPr marL="285750" indent="-285750">
              <a:buFont typeface="Arial" pitchFamily="34" charset="0"/>
              <a:buChar char="•"/>
            </a:pPr>
            <a:r>
              <a:rPr lang="en-US" sz="2000">
                <a:latin typeface="Times New Roman" pitchFamily="18" charset="0"/>
                <a:cs typeface="Times New Roman" pitchFamily="18" charset="0"/>
              </a:rPr>
              <a:t>This screen shows the trainee medical checkup after the member is registered and must be yielded to the medical checkup . the system must have the trainee full name ,His/her  Health condition (Normal/Up normal), His / Her service number and type if it was a bill in case of payment, or Test ,or prescription in case of the member is ill, this process is done to make it easier for system to distinguish among services.</a:t>
            </a:r>
          </a:p>
          <a:p>
            <a:pPr marL="285750" indent="-285750">
              <a:buFont typeface="Arial" pitchFamily="34" charset="0"/>
              <a:buChar char="•"/>
            </a:pPr>
            <a:r>
              <a:rPr lang="en-US" sz="2000">
                <a:latin typeface="Times New Roman" pitchFamily="18" charset="0"/>
                <a:cs typeface="Times New Roman" pitchFamily="18" charset="0"/>
              </a:rPr>
              <a:t>We need a Member's medical record number to see or modify his medical record.</a:t>
            </a:r>
          </a:p>
          <a:p>
            <a:pPr marL="285750" indent="-285750">
              <a:buFont typeface="Arial" pitchFamily="34" charset="0"/>
              <a:buChar char="•"/>
            </a:pPr>
            <a:r>
              <a:rPr lang="en-US" sz="2000">
                <a:latin typeface="Times New Roman" pitchFamily="18" charset="0"/>
                <a:cs typeface="Times New Roman" pitchFamily="18" charset="0"/>
              </a:rPr>
              <a:t>His / Her Age is important in identifying Health condition or prescriptions.</a:t>
            </a:r>
          </a:p>
          <a:p>
            <a:pPr marL="285750" indent="-285750">
              <a:buFont typeface="Arial" pitchFamily="34" charset="0"/>
              <a:buChar char="•"/>
            </a:pPr>
            <a:r>
              <a:rPr lang="en-US" sz="2000">
                <a:latin typeface="Times New Roman" pitchFamily="18" charset="0"/>
                <a:cs typeface="Times New Roman" pitchFamily="18" charset="0"/>
              </a:rPr>
              <a:t>‘Check’ Button is to check member’s Name and age from ‘Member’ screen to check if the member already exists or not.</a:t>
            </a:r>
          </a:p>
          <a:p>
            <a:pPr marL="285750" indent="-285750">
              <a:buFont typeface="Arial" pitchFamily="34" charset="0"/>
              <a:buChar char="•"/>
            </a:pPr>
            <a:r>
              <a:rPr lang="en-US" sz="2000">
                <a:latin typeface="Times New Roman" pitchFamily="18" charset="0"/>
                <a:cs typeface="Times New Roman" pitchFamily="18" charset="0"/>
              </a:rPr>
              <a:t>‘Save’ Button is to save all inserted fields in the database or system.</a:t>
            </a:r>
          </a:p>
          <a:p>
            <a:pPr marL="285750" indent="-285750">
              <a:buFont typeface="Arial" pitchFamily="34" charset="0"/>
              <a:buChar char="•"/>
            </a:pPr>
            <a:r>
              <a:rPr lang="en-US" sz="2000">
                <a:latin typeface="Times New Roman" pitchFamily="18" charset="0"/>
                <a:cs typeface="Times New Roman" pitchFamily="18" charset="0"/>
              </a:rPr>
              <a:t>‘Reset’ Button is used before saving information in case of mistakes you can reset or delete whatever you want.</a:t>
            </a:r>
          </a:p>
          <a:p>
            <a:pPr marL="285750" indent="-285750">
              <a:buFont typeface="Arial" pitchFamily="34" charset="0"/>
              <a:buChar char="•"/>
            </a:pPr>
            <a:r>
              <a:rPr lang="en-US" sz="2000">
                <a:latin typeface="Times New Roman" pitchFamily="18" charset="0"/>
                <a:cs typeface="Times New Roman" pitchFamily="18" charset="0"/>
              </a:rPr>
              <a:t>‘Back’ Button is to enable admin to back to member screen in case he had forgotten something.</a:t>
            </a:r>
          </a:p>
          <a:p>
            <a:pPr marL="285750" indent="-285750">
              <a:buFont typeface="Arial" pitchFamily="34" charset="0"/>
              <a:buChar char="•"/>
            </a:pPr>
            <a:endParaRPr lang="en-US"/>
          </a:p>
        </p:txBody>
      </p:sp>
      <p:sp>
        <p:nvSpPr>
          <p:cNvPr id="3" name="Slide Number Placeholder 2"/>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16</a:t>
            </a:fld>
            <a:endParaRPr lang="en-US" sz="1800">
              <a:solidFill>
                <a:schemeClr val="tx1">
                  <a:lumMod val="95000"/>
                  <a:lumOff val="5000"/>
                </a:schemeClr>
              </a:solidFill>
            </a:endParaRPr>
          </a:p>
        </p:txBody>
      </p:sp>
    </p:spTree>
    <p:extLst>
      <p:ext uri="{BB962C8B-B14F-4D97-AF65-F5344CB8AC3E}">
        <p14:creationId xmlns:p14="http://schemas.microsoft.com/office/powerpoint/2010/main" val="147985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64" y="813375"/>
            <a:ext cx="7772399"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228600"/>
            <a:ext cx="37338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8) Lab</a:t>
            </a:r>
          </a:p>
        </p:txBody>
      </p:sp>
      <p:sp>
        <p:nvSpPr>
          <p:cNvPr id="3" name="TextBox 2"/>
          <p:cNvSpPr txBox="1"/>
          <p:nvPr/>
        </p:nvSpPr>
        <p:spPr>
          <a:xfrm>
            <a:off x="422563" y="4800600"/>
            <a:ext cx="8229600" cy="1323439"/>
          </a:xfrm>
          <a:prstGeom prst="rect">
            <a:avLst/>
          </a:prstGeom>
          <a:noFill/>
        </p:spPr>
        <p:txBody>
          <a:bodyPr wrap="square" rtlCol="0">
            <a:spAutoFit/>
          </a:bodyPr>
          <a:lstStyle/>
          <a:p>
            <a:r>
              <a:rPr lang="en-US" sz="2000" dirty="0">
                <a:latin typeface="Times New Roman" pitchFamily="18" charset="0"/>
                <a:cs typeface="Times New Roman" pitchFamily="18" charset="0"/>
              </a:rPr>
              <a:t>-This Screen is for Laboratory. The system must have members ID, Doctor Name and Technician Name to make it easier to transfer Doctor’s request and Test result. There are two buttons: the first to insert  data into the system or database and the second is to reset or delete all entered data.</a:t>
            </a:r>
          </a:p>
        </p:txBody>
      </p:sp>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17</a:t>
            </a:fld>
            <a:endParaRPr lang="en-US" sz="1800">
              <a:solidFill>
                <a:schemeClr val="tx1">
                  <a:lumMod val="95000"/>
                  <a:lumOff val="5000"/>
                </a:schemeClr>
              </a:solidFill>
            </a:endParaRPr>
          </a:p>
        </p:txBody>
      </p:sp>
    </p:spTree>
    <p:extLst>
      <p:ext uri="{BB962C8B-B14F-4D97-AF65-F5344CB8AC3E}">
        <p14:creationId xmlns:p14="http://schemas.microsoft.com/office/powerpoint/2010/main" val="665079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32766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9) Schedule</a:t>
            </a:r>
          </a:p>
        </p:txBody>
      </p:sp>
      <p:sp>
        <p:nvSpPr>
          <p:cNvPr id="3" name="Slide Number Placeholder 2"/>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18</a:t>
            </a:fld>
            <a:endParaRPr lang="en-US" sz="1800">
              <a:solidFill>
                <a:schemeClr val="tx1">
                  <a:lumMod val="95000"/>
                  <a:lumOff val="5000"/>
                </a:schemeClr>
              </a:solidFill>
            </a:endParaRPr>
          </a:p>
        </p:txBody>
      </p:sp>
      <p:sp>
        <p:nvSpPr>
          <p:cNvPr id="6" name="TextBox 5">
            <a:extLst>
              <a:ext uri="{FF2B5EF4-FFF2-40B4-BE49-F238E27FC236}">
                <a16:creationId xmlns:a16="http://schemas.microsoft.com/office/drawing/2014/main" id="{606E559A-0A72-49DD-B779-5A8282AD0A9A}"/>
              </a:ext>
            </a:extLst>
          </p:cNvPr>
          <p:cNvSpPr txBox="1"/>
          <p:nvPr/>
        </p:nvSpPr>
        <p:spPr>
          <a:xfrm>
            <a:off x="678765" y="4755323"/>
            <a:ext cx="7786468" cy="1477328"/>
          </a:xfrm>
          <a:prstGeom prst="rect">
            <a:avLst/>
          </a:prstGeom>
          <a:noFill/>
        </p:spPr>
        <p:txBody>
          <a:bodyPr wrap="square">
            <a:spAutoFit/>
          </a:bodyPr>
          <a:lstStyle/>
          <a:p>
            <a:r>
              <a:rPr lang="en-US" dirty="0"/>
              <a:t>-This Schedule screen, the system must contain the member ID and the type of the patient "normal patient" or "patient with special needs" and choose the fit appointments . There are 4 buttons: the first (Insert) to enter data into the system or database, the second (Reset) to reset all entered data, and the third (Back) to return to the previous screen and the last (next) to go to the next screen</a:t>
            </a:r>
            <a:endParaRPr lang="en-150" dirty="0"/>
          </a:p>
        </p:txBody>
      </p:sp>
      <p:pic>
        <p:nvPicPr>
          <p:cNvPr id="5" name="Picture 6">
            <a:extLst>
              <a:ext uri="{FF2B5EF4-FFF2-40B4-BE49-F238E27FC236}">
                <a16:creationId xmlns:a16="http://schemas.microsoft.com/office/drawing/2014/main" id="{8D974849-A136-DF47-A47D-13255533C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5" y="952287"/>
            <a:ext cx="7640991" cy="3356703"/>
          </a:xfrm>
          <a:prstGeom prst="rect">
            <a:avLst/>
          </a:prstGeom>
        </p:spPr>
      </p:pic>
    </p:spTree>
    <p:extLst>
      <p:ext uri="{BB962C8B-B14F-4D97-AF65-F5344CB8AC3E}">
        <p14:creationId xmlns:p14="http://schemas.microsoft.com/office/powerpoint/2010/main" val="346930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4043362"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10) Payment Gateway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9576"/>
            <a:ext cx="8086725" cy="5282624"/>
          </a:xfrm>
          <a:prstGeom prst="rect">
            <a:avLst/>
          </a:prstGeom>
        </p:spPr>
      </p:pic>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19</a:t>
            </a:fld>
            <a:endParaRPr lang="en-US" sz="1800">
              <a:solidFill>
                <a:schemeClr val="tx1">
                  <a:lumMod val="95000"/>
                  <a:lumOff val="5000"/>
                </a:schemeClr>
              </a:solidFill>
            </a:endParaRPr>
          </a:p>
        </p:txBody>
      </p:sp>
    </p:spTree>
    <p:extLst>
      <p:ext uri="{BB962C8B-B14F-4D97-AF65-F5344CB8AC3E}">
        <p14:creationId xmlns:p14="http://schemas.microsoft.com/office/powerpoint/2010/main" val="90479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884419" y="1280679"/>
            <a:ext cx="7375161" cy="1325563"/>
          </a:xfrm>
        </p:spPr>
        <p:txBody>
          <a:bodyPr anchor="b">
            <a:normAutofit/>
          </a:bodyPr>
          <a:lstStyle/>
          <a:p>
            <a:pPr marL="571500" indent="-571500">
              <a:buFont typeface="Wingdings" pitchFamily="2" charset="2"/>
              <a:buChar char="Ø"/>
            </a:pPr>
            <a:r>
              <a:rPr lang="en-US" b="1">
                <a:solidFill>
                  <a:schemeClr val="tx2"/>
                </a:solidFill>
                <a:latin typeface="Times New Roman" pitchFamily="18" charset="0"/>
                <a:cs typeface="Times New Roman" pitchFamily="18" charset="0"/>
              </a:rPr>
              <a:t>Team members</a:t>
            </a:r>
          </a:p>
        </p:txBody>
      </p:sp>
      <p:grpSp>
        <p:nvGrpSpPr>
          <p:cNvPr id="26"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2382977"/>
            <a:chOff x="6867015" y="-1"/>
            <a:chExt cx="5324985" cy="3251912"/>
          </a:xfrm>
          <a:solidFill>
            <a:schemeClr val="accent5">
              <a:alpha val="10000"/>
            </a:schemeClr>
          </a:solidFill>
        </p:grpSpPr>
        <p:sp>
          <p:nvSpPr>
            <p:cNvPr id="27"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565809" y="2712343"/>
            <a:ext cx="7375161" cy="2693976"/>
          </a:xfrm>
        </p:spPr>
        <p:txBody>
          <a:bodyPr>
            <a:normAutofit/>
          </a:bodyPr>
          <a:lstStyle/>
          <a:p>
            <a:r>
              <a:rPr lang="en-US" sz="2800"/>
              <a:t>Rana Farid </a:t>
            </a:r>
            <a:r>
              <a:rPr lang="en-US" sz="2800" err="1"/>
              <a:t>Shawki</a:t>
            </a:r>
            <a:r>
              <a:rPr lang="en-US" sz="2800"/>
              <a:t>.</a:t>
            </a:r>
          </a:p>
          <a:p>
            <a:r>
              <a:rPr lang="en-US" sz="2800" err="1"/>
              <a:t>Rola</a:t>
            </a:r>
            <a:r>
              <a:rPr lang="en-US" sz="2800"/>
              <a:t> Hossam El-Din.</a:t>
            </a:r>
          </a:p>
          <a:p>
            <a:r>
              <a:rPr lang="en-US" sz="2800"/>
              <a:t>Rawan Hossam Ibrahim.</a:t>
            </a:r>
          </a:p>
          <a:p>
            <a:r>
              <a:rPr lang="en-US" sz="2800" err="1"/>
              <a:t>Menna</a:t>
            </a:r>
            <a:r>
              <a:rPr lang="en-US" sz="2800"/>
              <a:t> </a:t>
            </a:r>
            <a:r>
              <a:rPr lang="en-US" sz="2800" err="1"/>
              <a:t>Tullah</a:t>
            </a:r>
            <a:r>
              <a:rPr lang="en-US" sz="2800"/>
              <a:t>  Shaaban.</a:t>
            </a:r>
          </a:p>
          <a:p>
            <a:r>
              <a:rPr lang="en-US" sz="2800"/>
              <a:t>Abdel </a:t>
            </a:r>
            <a:r>
              <a:rPr lang="en-US" sz="2800" err="1"/>
              <a:t>Moniem</a:t>
            </a:r>
            <a:r>
              <a:rPr lang="en-US" sz="2800"/>
              <a:t> </a:t>
            </a:r>
            <a:r>
              <a:rPr lang="en-US" sz="2800" err="1"/>
              <a:t>Elsayed</a:t>
            </a:r>
            <a:r>
              <a:rPr lang="en-US" sz="2800"/>
              <a:t> Abdel </a:t>
            </a:r>
            <a:r>
              <a:rPr lang="en-US" sz="2800" err="1"/>
              <a:t>Moniem</a:t>
            </a:r>
            <a:r>
              <a:rPr lang="en-US" sz="2800"/>
              <a:t>.</a:t>
            </a:r>
          </a:p>
          <a:p>
            <a:endParaRPr lang="en-US" sz="1600">
              <a:solidFill>
                <a:schemeClr val="tx2"/>
              </a:solidFill>
            </a:endParaRPr>
          </a:p>
          <a:p>
            <a:pPr marL="0" indent="0">
              <a:buNone/>
            </a:pPr>
            <a:endParaRPr lang="en-US" sz="1600">
              <a:solidFill>
                <a:schemeClr val="tx2"/>
              </a:solidFill>
            </a:endParaRPr>
          </a:p>
        </p:txBody>
      </p:sp>
      <p:grpSp>
        <p:nvGrpSpPr>
          <p:cNvPr id="31"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174211" cy="2175328"/>
            <a:chOff x="-305" y="-1"/>
            <a:chExt cx="3832880" cy="2876136"/>
          </a:xfrm>
        </p:grpSpPr>
        <p:sp>
          <p:nvSpPr>
            <p:cNvPr id="32"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CC71B3AB-A36D-4C61-925B-EF7B6B04B0BB}" type="slidenum">
              <a:rPr lang="en-US" smtClean="0"/>
              <a:pPr>
                <a:spcAft>
                  <a:spcPts val="600"/>
                </a:spcAft>
              </a:pPr>
              <a:t>2</a:t>
            </a:fld>
            <a:endParaRPr lang="en-US"/>
          </a:p>
          <a:p>
            <a:pPr>
              <a:spcAft>
                <a:spcPts val="600"/>
              </a:spcAft>
            </a:pPr>
            <a:endParaRPr lang="en-US"/>
          </a:p>
        </p:txBody>
      </p:sp>
    </p:spTree>
    <p:extLst>
      <p:ext uri="{BB962C8B-B14F-4D97-AF65-F5344CB8AC3E}">
        <p14:creationId xmlns:p14="http://schemas.microsoft.com/office/powerpoint/2010/main" val="71840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185283"/>
          </a:xfrm>
          <a:prstGeom prst="rect">
            <a:avLst/>
          </a:prstGeom>
          <a:noFill/>
        </p:spPr>
        <p:txBody>
          <a:bodyPr wrap="square" rtlCol="0">
            <a:spAutoFit/>
          </a:bodyPr>
          <a:lstStyle/>
          <a:p>
            <a:pPr>
              <a:lnSpc>
                <a:spcPct val="107000"/>
              </a:lnSpc>
              <a:spcAft>
                <a:spcPts val="800"/>
              </a:spcAft>
            </a:pPr>
            <a:r>
              <a:rPr lang="en-GB" sz="2000">
                <a:latin typeface="Times New Roman"/>
                <a:ea typeface="Calibri"/>
                <a:cs typeface="+mj-cs"/>
              </a:rPr>
              <a:t>- The Payment Gateway screen is considered one of the very important and necessary screens because it includes Registration Number and payment amount, payment data and information on all activities that have already taken place in the previous screens, which are sent to the Report Screen.</a:t>
            </a:r>
            <a:endParaRPr lang="en-US" sz="2000">
              <a:ea typeface="Calibri"/>
              <a:cs typeface="+mj-cs"/>
            </a:endParaRPr>
          </a:p>
          <a:p>
            <a:pPr>
              <a:lnSpc>
                <a:spcPct val="107000"/>
              </a:lnSpc>
              <a:spcAft>
                <a:spcPts val="800"/>
              </a:spcAft>
            </a:pPr>
            <a:r>
              <a:rPr lang="en-GB" sz="2000">
                <a:latin typeface="Times New Roman"/>
                <a:ea typeface="Calibri"/>
                <a:cs typeface="+mj-cs"/>
              </a:rPr>
              <a:t>- This requires entering Registration number, payment amount, payment data.</a:t>
            </a:r>
            <a:endParaRPr lang="en-US" sz="2000">
              <a:ea typeface="Calibri"/>
              <a:cs typeface="+mj-cs"/>
            </a:endParaRPr>
          </a:p>
          <a:p>
            <a:pPr marL="342900" marR="0" lvl="0" indent="-342900">
              <a:lnSpc>
                <a:spcPct val="106000"/>
              </a:lnSpc>
              <a:spcBef>
                <a:spcPts val="0"/>
              </a:spcBef>
              <a:spcAft>
                <a:spcPts val="0"/>
              </a:spcAft>
              <a:buFont typeface="Wingdings"/>
              <a:buChar char=""/>
            </a:pPr>
            <a:r>
              <a:rPr lang="en-GB" sz="2000">
                <a:latin typeface="Times New Roman"/>
                <a:ea typeface="Calibri"/>
                <a:cs typeface="+mj-cs"/>
              </a:rPr>
              <a:t>It contains Three Text Field (Registration No, payment amount, payment data).</a:t>
            </a:r>
            <a:endParaRPr lang="en-US" sz="2000">
              <a:ea typeface="Calibri"/>
              <a:cs typeface="+mj-cs"/>
            </a:endParaRPr>
          </a:p>
          <a:p>
            <a:pPr marL="342900" marR="0" lvl="0" indent="-342900">
              <a:lnSpc>
                <a:spcPct val="106000"/>
              </a:lnSpc>
              <a:spcBef>
                <a:spcPts val="0"/>
              </a:spcBef>
              <a:spcAft>
                <a:spcPts val="0"/>
              </a:spcAft>
              <a:buFont typeface="Symbol"/>
              <a:buChar char=""/>
            </a:pPr>
            <a:r>
              <a:rPr lang="en-GB" sz="2000">
                <a:latin typeface="Times New Roman"/>
                <a:ea typeface="Calibri"/>
                <a:cs typeface="+mj-cs"/>
              </a:rPr>
              <a:t>First Text Is Registration No (Requires knowledge of the reservation number</a:t>
            </a:r>
            <a:r>
              <a:rPr lang="ar-SA" sz="2000">
                <a:ea typeface="Calibri"/>
                <a:cs typeface="+mj-cs"/>
              </a:rPr>
              <a:t> (</a:t>
            </a:r>
            <a:r>
              <a:rPr lang="en-GB" sz="2000">
                <a:latin typeface="Times New Roman"/>
                <a:ea typeface="Calibri"/>
                <a:cs typeface="+mj-cs"/>
              </a:rPr>
              <a:t>.</a:t>
            </a:r>
            <a:endParaRPr lang="en-US" sz="2000">
              <a:ea typeface="Calibri"/>
              <a:cs typeface="+mj-cs"/>
            </a:endParaRPr>
          </a:p>
          <a:p>
            <a:pPr marL="342900" marR="0" lvl="0" indent="-342900">
              <a:lnSpc>
                <a:spcPct val="106000"/>
              </a:lnSpc>
              <a:spcBef>
                <a:spcPts val="0"/>
              </a:spcBef>
              <a:spcAft>
                <a:spcPts val="0"/>
              </a:spcAft>
              <a:buFont typeface="Symbol"/>
              <a:buChar char=""/>
            </a:pPr>
            <a:r>
              <a:rPr lang="en-GB" sz="2000">
                <a:latin typeface="Times New Roman"/>
                <a:ea typeface="Calibri"/>
                <a:cs typeface="+mj-cs"/>
              </a:rPr>
              <a:t>Second Text Is payment amount (Requires knowing cost and storing it).</a:t>
            </a:r>
            <a:endParaRPr lang="en-US" sz="2000">
              <a:ea typeface="Calibri"/>
              <a:cs typeface="+mj-cs"/>
            </a:endParaRPr>
          </a:p>
          <a:p>
            <a:pPr marL="342900" marR="0" lvl="0" indent="-342900">
              <a:lnSpc>
                <a:spcPct val="106000"/>
              </a:lnSpc>
              <a:spcBef>
                <a:spcPts val="0"/>
              </a:spcBef>
              <a:spcAft>
                <a:spcPts val="0"/>
              </a:spcAft>
              <a:buFont typeface="Symbol"/>
              <a:buChar char=""/>
            </a:pPr>
            <a:r>
              <a:rPr lang="en-GB" sz="2000">
                <a:latin typeface="Times New Roman"/>
                <a:ea typeface="Calibri"/>
                <a:cs typeface="+mj-cs"/>
              </a:rPr>
              <a:t>Third Text Is Payment data (Payment data must be known and stored on system)</a:t>
            </a:r>
          </a:p>
          <a:p>
            <a:pPr marL="342900" marR="0" lvl="0" indent="-342900">
              <a:lnSpc>
                <a:spcPct val="106000"/>
              </a:lnSpc>
              <a:spcBef>
                <a:spcPts val="0"/>
              </a:spcBef>
              <a:spcAft>
                <a:spcPts val="0"/>
              </a:spcAft>
              <a:buFont typeface="Wingdings" pitchFamily="2" charset="2"/>
              <a:buChar char="Ø"/>
            </a:pPr>
            <a:r>
              <a:rPr lang="en-GB" sz="2000">
                <a:latin typeface="Times New Roman"/>
                <a:ea typeface="Calibri"/>
                <a:cs typeface="+mj-cs"/>
              </a:rPr>
              <a:t>It contains Three button (Schedule, Pay, Report) to complete successfully.</a:t>
            </a:r>
            <a:endParaRPr lang="en-US" sz="2000">
              <a:ea typeface="Calibri"/>
              <a:cs typeface="+mj-cs"/>
            </a:endParaRPr>
          </a:p>
          <a:p>
            <a:pPr marL="342900" marR="0" lvl="0" indent="-342900">
              <a:lnSpc>
                <a:spcPct val="106000"/>
              </a:lnSpc>
              <a:spcBef>
                <a:spcPts val="0"/>
              </a:spcBef>
              <a:spcAft>
                <a:spcPts val="0"/>
              </a:spcAft>
              <a:buFont typeface="Symbol"/>
              <a:buChar char=""/>
            </a:pPr>
            <a:r>
              <a:rPr lang="en-GB" sz="2000">
                <a:latin typeface="Times New Roman"/>
                <a:ea typeface="Calibri"/>
                <a:cs typeface="+mj-cs"/>
              </a:rPr>
              <a:t>First Button Is Schedule (When you click on it, it returns to the Schedule Screen).</a:t>
            </a:r>
            <a:endParaRPr lang="en-US" sz="2000">
              <a:ea typeface="Calibri"/>
              <a:cs typeface="+mj-cs"/>
            </a:endParaRPr>
          </a:p>
          <a:p>
            <a:pPr marL="342900" marR="0" lvl="0" indent="-342900">
              <a:lnSpc>
                <a:spcPct val="106000"/>
              </a:lnSpc>
              <a:spcBef>
                <a:spcPts val="0"/>
              </a:spcBef>
              <a:spcAft>
                <a:spcPts val="0"/>
              </a:spcAft>
              <a:buFont typeface="Symbol"/>
              <a:buChar char=""/>
            </a:pPr>
            <a:r>
              <a:rPr lang="en-GB" sz="2000">
                <a:latin typeface="Times New Roman"/>
                <a:ea typeface="Calibri"/>
                <a:cs typeface="+mj-cs"/>
              </a:rPr>
              <a:t>Second Button is Pay (When pressed, all payment contents are recorded and stored on the system).</a:t>
            </a:r>
            <a:endParaRPr lang="en-US" sz="2000">
              <a:ea typeface="Calibri"/>
              <a:cs typeface="+mj-cs"/>
            </a:endParaRPr>
          </a:p>
          <a:p>
            <a:pPr marL="342900" marR="0" lvl="0" indent="-342900">
              <a:lnSpc>
                <a:spcPct val="106000"/>
              </a:lnSpc>
              <a:spcBef>
                <a:spcPts val="0"/>
              </a:spcBef>
              <a:spcAft>
                <a:spcPts val="800"/>
              </a:spcAft>
              <a:buFont typeface="Symbol"/>
              <a:buChar char=""/>
            </a:pPr>
            <a:r>
              <a:rPr lang="en-GB" sz="2000">
                <a:latin typeface="Times New Roman"/>
                <a:ea typeface="Calibri"/>
                <a:cs typeface="+mj-cs"/>
              </a:rPr>
              <a:t>Third Button Is Report (When pressed, it will switch to the Report Screen).</a:t>
            </a:r>
            <a:endParaRPr lang="en-US" sz="2000">
              <a:ea typeface="Calibri"/>
              <a:cs typeface="+mj-cs"/>
            </a:endParaRPr>
          </a:p>
        </p:txBody>
      </p:sp>
      <p:sp>
        <p:nvSpPr>
          <p:cNvPr id="3" name="Slide Number Placeholder 2"/>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20</a:t>
            </a:fld>
            <a:endParaRPr lang="en-US" sz="1800">
              <a:solidFill>
                <a:schemeClr val="tx1">
                  <a:lumMod val="95000"/>
                  <a:lumOff val="5000"/>
                </a:schemeClr>
              </a:solidFill>
            </a:endParaRPr>
          </a:p>
        </p:txBody>
      </p:sp>
    </p:spTree>
    <p:extLst>
      <p:ext uri="{BB962C8B-B14F-4D97-AF65-F5344CB8AC3E}">
        <p14:creationId xmlns:p14="http://schemas.microsoft.com/office/powerpoint/2010/main" val="33471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2819400" cy="584775"/>
          </a:xfrm>
          <a:prstGeom prst="rect">
            <a:avLst/>
          </a:prstGeom>
          <a:noFill/>
        </p:spPr>
        <p:txBody>
          <a:bodyPr wrap="square" rtlCol="0">
            <a:spAutoFit/>
          </a:bodyPr>
          <a:lstStyle/>
          <a:p>
            <a:r>
              <a:rPr lang="en-US" sz="3200">
                <a:solidFill>
                  <a:schemeClr val="tx2">
                    <a:lumMod val="60000"/>
                    <a:lumOff val="40000"/>
                  </a:schemeClr>
                </a:solidFill>
                <a:latin typeface="Times New Roman" pitchFamily="18" charset="0"/>
                <a:cs typeface="Times New Roman" pitchFamily="18" charset="0"/>
              </a:rPr>
              <a:t>11) Reports</a:t>
            </a:r>
          </a:p>
        </p:txBody>
      </p:sp>
      <p:sp>
        <p:nvSpPr>
          <p:cNvPr id="3" name="TextBox 2"/>
          <p:cNvSpPr txBox="1"/>
          <p:nvPr/>
        </p:nvSpPr>
        <p:spPr>
          <a:xfrm>
            <a:off x="533400" y="4191000"/>
            <a:ext cx="8229600" cy="2554545"/>
          </a:xfrm>
          <a:prstGeom prst="rect">
            <a:avLst/>
          </a:prstGeom>
          <a:noFill/>
        </p:spPr>
        <p:txBody>
          <a:bodyPr wrap="square" rtlCol="0">
            <a:spAutoFit/>
          </a:bodyPr>
          <a:lstStyle/>
          <a:p>
            <a:r>
              <a:rPr lang="en-US" sz="2000">
                <a:latin typeface="Times New Roman" pitchFamily="18" charset="0"/>
                <a:cs typeface="Times New Roman" pitchFamily="18" charset="0"/>
              </a:rPr>
              <a:t>- The reports screen is the last screen in the system and is considered one of the very important and necessary screens because it includes recording and storing all data and information on all activities that have already taken place in the previous screens, which are sent to the administrator to be carefully reviewed.</a:t>
            </a:r>
          </a:p>
          <a:p>
            <a:r>
              <a:rPr lang="en-US" sz="2000">
                <a:latin typeface="Times New Roman" pitchFamily="18" charset="0"/>
                <a:cs typeface="Times New Roman" pitchFamily="18" charset="0"/>
              </a:rPr>
              <a:t>- This requires entering report number, report attendance, report activity and report weekly.</a:t>
            </a:r>
          </a:p>
          <a:p>
            <a:r>
              <a:rPr lang="en-US" sz="2000">
                <a:latin typeface="Times New Roman" pitchFamily="18" charset="0"/>
                <a:cs typeface="Times New Roman" pitchFamily="18" charset="0"/>
              </a:rPr>
              <a:t>- It contains one button (Submit) to complete successfully.</a:t>
            </a:r>
          </a:p>
        </p:txBody>
      </p:sp>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21</a:t>
            </a:fld>
            <a:endParaRPr lang="en-US" sz="1800">
              <a:solidFill>
                <a:schemeClr val="tx1">
                  <a:lumMod val="95000"/>
                  <a:lumOff val="5000"/>
                </a:schemeClr>
              </a:solidFill>
            </a:endParaRPr>
          </a:p>
        </p:txBody>
      </p:sp>
      <p:pic>
        <p:nvPicPr>
          <p:cNvPr id="6" name="Picture 5" descr="A picture containing text, businesscard&#10;&#10;Description automatically generated">
            <a:extLst>
              <a:ext uri="{FF2B5EF4-FFF2-40B4-BE49-F238E27FC236}">
                <a16:creationId xmlns:a16="http://schemas.microsoft.com/office/drawing/2014/main" id="{827905D9-9A34-4F03-B22A-B5C27433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78206"/>
            <a:ext cx="8229600" cy="3260394"/>
          </a:xfrm>
          <a:prstGeom prst="rect">
            <a:avLst/>
          </a:prstGeom>
        </p:spPr>
      </p:pic>
    </p:spTree>
    <p:extLst>
      <p:ext uri="{BB962C8B-B14F-4D97-AF65-F5344CB8AC3E}">
        <p14:creationId xmlns:p14="http://schemas.microsoft.com/office/powerpoint/2010/main" val="309179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828800" y="485426"/>
            <a:ext cx="4250961" cy="486658"/>
          </a:xfrm>
        </p:spPr>
        <p:txBody>
          <a:bodyPr anchor="b">
            <a:normAutofit fontScale="90000"/>
          </a:bodyPr>
          <a:lstStyle/>
          <a:p>
            <a:r>
              <a:rPr lang="en-US" sz="3100" b="1">
                <a:solidFill>
                  <a:srgbClr val="C75F09"/>
                </a:solidFill>
                <a:latin typeface="Times New Roman" pitchFamily="18" charset="0"/>
                <a:cs typeface="Times New Roman" pitchFamily="18" charset="0"/>
              </a:rPr>
              <a:t>Conclusion</a:t>
            </a:r>
          </a:p>
        </p:txBody>
      </p:sp>
      <p:grpSp>
        <p:nvGrpSpPr>
          <p:cNvPr id="13"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2382977"/>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4231" y="1199065"/>
            <a:ext cx="8196213" cy="4707953"/>
          </a:xfrm>
        </p:spPr>
        <p:txBody>
          <a:bodyPr>
            <a:normAutofit fontScale="55000" lnSpcReduction="20000"/>
          </a:bodyPr>
          <a:lstStyle/>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Unlike a typical gym, a medical fitness center can focus on many aspects of health and wellness instead of just fitness. </a:t>
            </a:r>
          </a:p>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Our system “Medical Fitness Center “is unlike the normal health clubs as it aims to provide a full health risk assessment and design suitable for people who have Parkinson’s disease or any other people with special needs and the ordinary people also.</a:t>
            </a:r>
          </a:p>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The center employ physician or a medical director to oversees the exercises according to their statue and their tests.</a:t>
            </a:r>
          </a:p>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There is a lab inside the center that new people should do some tests like blood test , pressure ..etc.</a:t>
            </a:r>
          </a:p>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There is also medical check up for any emergency during our classes.</a:t>
            </a:r>
          </a:p>
          <a:p>
            <a:pPr>
              <a:lnSpc>
                <a:spcPct val="120000"/>
              </a:lnSpc>
              <a:buFont typeface="Wingdings" pitchFamily="2" charset="2"/>
              <a:buChar char="§"/>
            </a:pPr>
            <a:r>
              <a:rPr lang="en-US" sz="3600">
                <a:latin typeface="Times New Roman" panose="02020603050405020304" pitchFamily="18" charset="0"/>
                <a:cs typeface="Times New Roman" panose="02020603050405020304" pitchFamily="18" charset="0"/>
              </a:rPr>
              <a:t>In this system we tried to overcome any other centers by solving many problems like Information Theft and financial theft, lack of qualified physicians, Complexity and time wasting in medical checkups for trainees.</a:t>
            </a:r>
          </a:p>
          <a:p>
            <a:pPr>
              <a:lnSpc>
                <a:spcPct val="90000"/>
              </a:lnSpc>
            </a:pPr>
            <a:endParaRPr lang="en-US" sz="1200">
              <a:solidFill>
                <a:schemeClr val="tx2"/>
              </a:solidFill>
            </a:endParaRP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174211" cy="2175328"/>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CC71B3AB-A36D-4C61-925B-EF7B6B04B0BB}" type="slidenum">
              <a:rPr lang="en-US" smtClean="0"/>
              <a:pPr>
                <a:spcAft>
                  <a:spcPts val="600"/>
                </a:spcAft>
              </a:pPr>
              <a:t>22</a:t>
            </a:fld>
            <a:endParaRPr lang="en-US"/>
          </a:p>
        </p:txBody>
      </p:sp>
    </p:spTree>
    <p:extLst>
      <p:ext uri="{BB962C8B-B14F-4D97-AF65-F5344CB8AC3E}">
        <p14:creationId xmlns:p14="http://schemas.microsoft.com/office/powerpoint/2010/main" val="4269417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1" y="3985"/>
            <a:ext cx="7329573"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p:cNvSpPr txBox="1"/>
          <p:nvPr/>
        </p:nvSpPr>
        <p:spPr>
          <a:xfrm>
            <a:off x="2411796" y="1764407"/>
            <a:ext cx="4320635"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kern="1200">
                <a:solidFill>
                  <a:schemeClr val="tx2"/>
                </a:solidFill>
                <a:latin typeface="+mj-lt"/>
                <a:ea typeface="+mj-ea"/>
                <a:cs typeface="+mj-cs"/>
              </a:rPr>
              <a:t>Thank you</a:t>
            </a:r>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CC71B3AB-A36D-4C61-925B-EF7B6B04B0BB}" type="slidenum">
              <a:rPr lang="en-US" smtClean="0"/>
              <a:pPr>
                <a:spcAft>
                  <a:spcPts val="600"/>
                </a:spcAft>
              </a:pPr>
              <a:t>23</a:t>
            </a:fld>
            <a:endParaRPr lang="en-US"/>
          </a:p>
        </p:txBody>
      </p:sp>
    </p:spTree>
    <p:extLst>
      <p:ext uri="{BB962C8B-B14F-4D97-AF65-F5344CB8AC3E}">
        <p14:creationId xmlns:p14="http://schemas.microsoft.com/office/powerpoint/2010/main" val="360055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98874" y="367952"/>
            <a:ext cx="7467600" cy="626783"/>
          </a:xfrm>
        </p:spPr>
        <p:txBody>
          <a:bodyPr anchor="b">
            <a:normAutofit/>
          </a:bodyPr>
          <a:lstStyle/>
          <a:p>
            <a:r>
              <a:rPr lang="en-US" sz="3100" b="1">
                <a:solidFill>
                  <a:srgbClr val="C75F09"/>
                </a:solidFill>
                <a:latin typeface="Times New Roman" pitchFamily="18" charset="0"/>
                <a:cs typeface="Times New Roman" pitchFamily="18" charset="0"/>
              </a:rPr>
              <a:t>Abstract</a:t>
            </a:r>
          </a:p>
        </p:txBody>
      </p:sp>
      <p:grpSp>
        <p:nvGrpSpPr>
          <p:cNvPr id="13"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2382977"/>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70739" y="1444258"/>
            <a:ext cx="8381253" cy="4823531"/>
          </a:xfrm>
        </p:spPr>
        <p:txBody>
          <a:bodyPr>
            <a:normAutofit fontScale="92500"/>
          </a:bodyPr>
          <a:lstStyle/>
          <a:p>
            <a:pPr>
              <a:lnSpc>
                <a:spcPct val="90000"/>
              </a:lnSpc>
            </a:pPr>
            <a:r>
              <a:rPr lang="en-US" sz="2400">
                <a:latin typeface="Times New Roman" pitchFamily="18" charset="0"/>
                <a:cs typeface="Times New Roman" pitchFamily="18" charset="0"/>
              </a:rPr>
              <a:t>Medical fitness facilities are not traditional Gyms. Exercise programs are designed by certified fitness professionals, following approved techniques to provide a safe and effective exercise program tailored to the need of each patient.</a:t>
            </a:r>
          </a:p>
          <a:p>
            <a:pPr marL="0" indent="0">
              <a:lnSpc>
                <a:spcPct val="90000"/>
              </a:lnSpc>
              <a:buNone/>
            </a:pPr>
            <a:endParaRPr lang="en-US" sz="2400">
              <a:latin typeface="Times New Roman" pitchFamily="18" charset="0"/>
              <a:cs typeface="Times New Roman" pitchFamily="18" charset="0"/>
            </a:endParaRPr>
          </a:p>
          <a:p>
            <a:pPr>
              <a:lnSpc>
                <a:spcPct val="90000"/>
              </a:lnSpc>
            </a:pPr>
            <a:r>
              <a:rPr lang="en-US" sz="2400">
                <a:latin typeface="Times New Roman" pitchFamily="18" charset="0"/>
                <a:cs typeface="Times New Roman" pitchFamily="18" charset="0"/>
              </a:rPr>
              <a:t>Obesity is a complex disease and exercise is a critical element in achieving effective weight loss. However, many overweight or obese patients are not ready to join a gym or exercise on their own. Here, we can train them in a safe, non-confrontational environment. </a:t>
            </a:r>
          </a:p>
          <a:p>
            <a:pPr marL="0" indent="0">
              <a:lnSpc>
                <a:spcPct val="90000"/>
              </a:lnSpc>
              <a:buNone/>
            </a:pPr>
            <a:endParaRPr lang="en-US" sz="2400">
              <a:latin typeface="Times New Roman" pitchFamily="18" charset="0"/>
              <a:cs typeface="Times New Roman" pitchFamily="18" charset="0"/>
            </a:endParaRPr>
          </a:p>
          <a:p>
            <a:pPr>
              <a:lnSpc>
                <a:spcPct val="90000"/>
              </a:lnSpc>
            </a:pPr>
            <a:r>
              <a:rPr lang="en-US" sz="2400">
                <a:latin typeface="Times New Roman" pitchFamily="18" charset="0"/>
                <a:cs typeface="Times New Roman" pitchFamily="18" charset="0"/>
              </a:rPr>
              <a:t>Our specialized programs for seniors and other people with physical limitations can give them the individualized attention they require. We can do a complete health and fitness evaluation and provide them with a medically safe, doctor-supervised exercise program.</a:t>
            </a:r>
          </a:p>
          <a:p>
            <a:pPr>
              <a:lnSpc>
                <a:spcPct val="90000"/>
              </a:lnSpc>
            </a:pPr>
            <a:endParaRPr lang="en-US" sz="1600">
              <a:solidFill>
                <a:schemeClr val="tx2"/>
              </a:solidFill>
            </a:endParaRP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174211" cy="2175328"/>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CC71B3AB-A36D-4C61-925B-EF7B6B04B0BB}" type="slidenum">
              <a:rPr lang="en-US" smtClean="0"/>
              <a:pPr>
                <a:spcAft>
                  <a:spcPts val="600"/>
                </a:spcAft>
              </a:pPr>
              <a:t>3</a:t>
            </a:fld>
            <a:endParaRPr lang="en-US"/>
          </a:p>
        </p:txBody>
      </p:sp>
    </p:spTree>
    <p:extLst>
      <p:ext uri="{BB962C8B-B14F-4D97-AF65-F5344CB8AC3E}">
        <p14:creationId xmlns:p14="http://schemas.microsoft.com/office/powerpoint/2010/main" val="409107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1489" y="100183"/>
            <a:ext cx="7375161" cy="625042"/>
          </a:xfrm>
        </p:spPr>
        <p:txBody>
          <a:bodyPr anchor="b">
            <a:normAutofit/>
          </a:bodyPr>
          <a:lstStyle/>
          <a:p>
            <a:r>
              <a:rPr lang="en-US" sz="3100" b="1">
                <a:solidFill>
                  <a:srgbClr val="C75F09"/>
                </a:solidFill>
                <a:latin typeface="Times New Roman" pitchFamily="18" charset="0"/>
                <a:cs typeface="Times New Roman" pitchFamily="18" charset="0"/>
              </a:rPr>
              <a:t>Introduction</a:t>
            </a:r>
          </a:p>
        </p:txBody>
      </p:sp>
      <p:grpSp>
        <p:nvGrpSpPr>
          <p:cNvPr id="13"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2382977"/>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92732" y="734151"/>
            <a:ext cx="8610600" cy="5762674"/>
          </a:xfrm>
        </p:spPr>
        <p:txBody>
          <a:bodyPr>
            <a:normAutofit fontScale="25000" lnSpcReduction="20000"/>
          </a:bodyPr>
          <a:lstStyle/>
          <a:p>
            <a:pPr>
              <a:lnSpc>
                <a:spcPct val="120000"/>
              </a:lnSpc>
            </a:pPr>
            <a:r>
              <a:rPr lang="en-GB" sz="8000">
                <a:latin typeface="Times New Roman" pitchFamily="18" charset="0"/>
                <a:cs typeface="Times New Roman" pitchFamily="18" charset="0"/>
              </a:rPr>
              <a:t>We all agree that medical fitness centre is very important because it can focus on many aspects of health and wellness instead of just fitness.</a:t>
            </a:r>
          </a:p>
          <a:p>
            <a:pPr>
              <a:lnSpc>
                <a:spcPct val="120000"/>
              </a:lnSpc>
            </a:pPr>
            <a:r>
              <a:rPr lang="en-GB" sz="8000">
                <a:latin typeface="Times New Roman" pitchFamily="18" charset="0"/>
                <a:cs typeface="Times New Roman" pitchFamily="18" charset="0"/>
              </a:rPr>
              <a:t>Our aim is to provide a full health risk assessment and design suitable exercise classes for people who have Parkinson’s disease or any other people with special needs.</a:t>
            </a:r>
          </a:p>
          <a:p>
            <a:pPr>
              <a:lnSpc>
                <a:spcPct val="120000"/>
              </a:lnSpc>
            </a:pPr>
            <a:r>
              <a:rPr lang="en-GB" sz="8000">
                <a:latin typeface="Times New Roman" pitchFamily="18" charset="0"/>
                <a:cs typeface="Times New Roman" pitchFamily="18" charset="0"/>
              </a:rPr>
              <a:t>Medical check-up: As we mentioned before there must be a physician who examine trainees monthly so that he could provide the suitable and healthy exercises. When there is an accident / injury while training the physician could aid people rapidly.</a:t>
            </a:r>
          </a:p>
          <a:p>
            <a:pPr>
              <a:lnSpc>
                <a:spcPct val="120000"/>
              </a:lnSpc>
            </a:pPr>
            <a:r>
              <a:rPr lang="en-GB" sz="8000">
                <a:latin typeface="Times New Roman" pitchFamily="18" charset="0"/>
                <a:cs typeface="Times New Roman" pitchFamily="18" charset="0"/>
              </a:rPr>
              <a:t>People with special needs coach: People with special needs could have a suitable exercises with a well-trained coach.</a:t>
            </a:r>
          </a:p>
          <a:p>
            <a:pPr>
              <a:lnSpc>
                <a:spcPct val="120000"/>
              </a:lnSpc>
            </a:pPr>
            <a:r>
              <a:rPr lang="en-GB" sz="8000">
                <a:latin typeface="Times New Roman" pitchFamily="18" charset="0"/>
                <a:cs typeface="Times New Roman" pitchFamily="18" charset="0"/>
              </a:rPr>
              <a:t>Lab: Every person who wants to join must undergo some of the necessary analyses to ensure his health and if he suffers from some diseases such as blood pressure or diabetes to determine special exercises that suit his health condition or if he is using drugs that are Cause his death while performing hard exercises.</a:t>
            </a:r>
          </a:p>
          <a:p>
            <a:pPr>
              <a:lnSpc>
                <a:spcPct val="120000"/>
              </a:lnSpc>
            </a:pPr>
            <a:r>
              <a:rPr lang="en-GB" sz="8000">
                <a:latin typeface="Times New Roman" pitchFamily="18" charset="0"/>
                <a:cs typeface="Times New Roman" pitchFamily="18" charset="0"/>
              </a:rPr>
              <a:t>Exercise has been shown to improve medical outcomes in chronic diseases such as diabetes, hypertension, and coronary artery disease. However, few individuals know how to begin a safe, effective exercise program.</a:t>
            </a:r>
          </a:p>
          <a:p>
            <a:pPr marL="0" indent="0">
              <a:lnSpc>
                <a:spcPct val="90000"/>
              </a:lnSpc>
              <a:buNone/>
            </a:pPr>
            <a:endParaRPr lang="en-US" sz="3800">
              <a:solidFill>
                <a:schemeClr val="tx2"/>
              </a:solidFill>
              <a:latin typeface="Times New Roman" pitchFamily="18" charset="0"/>
              <a:cs typeface="Times New Roman" pitchFamily="18" charset="0"/>
            </a:endParaRPr>
          </a:p>
          <a:p>
            <a:pPr marL="0" indent="0">
              <a:lnSpc>
                <a:spcPct val="90000"/>
              </a:lnSpc>
              <a:buNone/>
            </a:pPr>
            <a:endParaRPr lang="en-US" sz="1200">
              <a:solidFill>
                <a:schemeClr val="tx2"/>
              </a:solidFill>
            </a:endParaRP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174211" cy="2175328"/>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CC71B3AB-A36D-4C61-925B-EF7B6B04B0BB}" type="slidenum">
              <a:rPr lang="en-US" smtClean="0"/>
              <a:pPr>
                <a:spcAft>
                  <a:spcPts val="600"/>
                </a:spcAft>
              </a:pPr>
              <a:t>4</a:t>
            </a:fld>
            <a:endParaRPr lang="en-US"/>
          </a:p>
        </p:txBody>
      </p:sp>
    </p:spTree>
    <p:extLst>
      <p:ext uri="{BB962C8B-B14F-4D97-AF65-F5344CB8AC3E}">
        <p14:creationId xmlns:p14="http://schemas.microsoft.com/office/powerpoint/2010/main" val="3546965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28600"/>
            <a:ext cx="2286000" cy="584775"/>
          </a:xfrm>
          <a:prstGeom prst="rect">
            <a:avLst/>
          </a:prstGeom>
          <a:noFill/>
        </p:spPr>
        <p:txBody>
          <a:bodyPr wrap="square" rtlCol="0">
            <a:spAutoFit/>
          </a:bodyPr>
          <a:lstStyle/>
          <a:p>
            <a:pPr algn="ctr"/>
            <a:r>
              <a:rPr lang="en-US" sz="3200" b="1">
                <a:solidFill>
                  <a:srgbClr val="C75F09"/>
                </a:solidFill>
                <a:latin typeface="Times New Roman" pitchFamily="18" charset="0"/>
                <a:cs typeface="Times New Roman" pitchFamily="18" charset="0"/>
              </a:rPr>
              <a:t>ERD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92593"/>
            <a:ext cx="8610600" cy="5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5</a:t>
            </a:fld>
            <a:endParaRPr lang="en-US" sz="1800">
              <a:solidFill>
                <a:schemeClr val="tx1">
                  <a:lumMod val="95000"/>
                  <a:lumOff val="5000"/>
                </a:schemeClr>
              </a:solidFill>
            </a:endParaRPr>
          </a:p>
        </p:txBody>
      </p:sp>
    </p:spTree>
    <p:extLst>
      <p:ext uri="{BB962C8B-B14F-4D97-AF65-F5344CB8AC3E}">
        <p14:creationId xmlns:p14="http://schemas.microsoft.com/office/powerpoint/2010/main" val="343345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67771"/>
            <a:ext cx="2209800" cy="584775"/>
          </a:xfrm>
          <a:prstGeom prst="rect">
            <a:avLst/>
          </a:prstGeom>
          <a:noFill/>
        </p:spPr>
        <p:txBody>
          <a:bodyPr wrap="square" rtlCol="0">
            <a:spAutoFit/>
          </a:bodyPr>
          <a:lstStyle/>
          <a:p>
            <a:pPr algn="ctr"/>
            <a:r>
              <a:rPr lang="en-US" sz="3200" b="1">
                <a:solidFill>
                  <a:srgbClr val="C75F09"/>
                </a:solidFill>
                <a:latin typeface="Times New Roman" pitchFamily="18" charset="0"/>
                <a:cs typeface="Times New Roman" pitchFamily="18" charset="0"/>
              </a:rPr>
              <a:t>Mapping</a:t>
            </a:r>
          </a:p>
        </p:txBody>
      </p:sp>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6</a:t>
            </a:fld>
            <a:endParaRPr lang="en-US" sz="1800">
              <a:solidFill>
                <a:schemeClr val="tx1">
                  <a:lumMod val="95000"/>
                  <a:lumOff val="5000"/>
                </a:schemeClr>
              </a:solidFill>
            </a:endParaRPr>
          </a:p>
        </p:txBody>
      </p:sp>
      <p:sp>
        <p:nvSpPr>
          <p:cNvPr id="5" name="TextBox 4">
            <a:extLst>
              <a:ext uri="{FF2B5EF4-FFF2-40B4-BE49-F238E27FC236}">
                <a16:creationId xmlns:a16="http://schemas.microsoft.com/office/drawing/2014/main" id="{5D31E3C6-C836-4792-B6C8-8AE37413694C}"/>
              </a:ext>
            </a:extLst>
          </p:cNvPr>
          <p:cNvSpPr txBox="1"/>
          <p:nvPr/>
        </p:nvSpPr>
        <p:spPr>
          <a:xfrm>
            <a:off x="152400" y="889575"/>
            <a:ext cx="8839200" cy="5831900"/>
          </a:xfrm>
          <a:prstGeom prst="rect">
            <a:avLst/>
          </a:prstGeom>
          <a:noFill/>
        </p:spPr>
        <p:txBody>
          <a:bodyPr wrap="square" rtlCol="0">
            <a:spAutoFit/>
          </a:bodyPr>
          <a:lstStyle/>
          <a:p>
            <a:endParaRPr lang="en-GB"/>
          </a:p>
        </p:txBody>
      </p:sp>
      <p:pic>
        <p:nvPicPr>
          <p:cNvPr id="35" name="Picture 34" descr="Text&#10;&#10;Description automatically generated with medium confidence">
            <a:extLst>
              <a:ext uri="{FF2B5EF4-FFF2-40B4-BE49-F238E27FC236}">
                <a16:creationId xmlns:a16="http://schemas.microsoft.com/office/drawing/2014/main" id="{042EE9D1-64F0-4BB1-ABA9-5C7331DF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05022"/>
            <a:ext cx="8763000" cy="5343378"/>
          </a:xfrm>
          <a:prstGeom prst="rect">
            <a:avLst/>
          </a:prstGeom>
        </p:spPr>
      </p:pic>
    </p:spTree>
    <p:extLst>
      <p:ext uri="{BB962C8B-B14F-4D97-AF65-F5344CB8AC3E}">
        <p14:creationId xmlns:p14="http://schemas.microsoft.com/office/powerpoint/2010/main" val="368060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7</a:t>
            </a:fld>
            <a:endParaRPr lang="en-US" sz="1800">
              <a:solidFill>
                <a:schemeClr val="tx1">
                  <a:lumMod val="95000"/>
                  <a:lumOff val="5000"/>
                </a:schemeClr>
              </a:solidFill>
            </a:endParaRPr>
          </a:p>
        </p:txBody>
      </p:sp>
      <p:pic>
        <p:nvPicPr>
          <p:cNvPr id="8" name="Picture 7" descr="Text&#10;&#10;Description automatically generated with low confidence">
            <a:extLst>
              <a:ext uri="{FF2B5EF4-FFF2-40B4-BE49-F238E27FC236}">
                <a16:creationId xmlns:a16="http://schemas.microsoft.com/office/drawing/2014/main" id="{F9261F84-BC5F-4C47-9B3A-24E330CB8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98" y="685800"/>
            <a:ext cx="8398202" cy="5181600"/>
          </a:xfrm>
          <a:prstGeom prst="rect">
            <a:avLst/>
          </a:prstGeom>
        </p:spPr>
      </p:pic>
    </p:spTree>
    <p:extLst>
      <p:ext uri="{BB962C8B-B14F-4D97-AF65-F5344CB8AC3E}">
        <p14:creationId xmlns:p14="http://schemas.microsoft.com/office/powerpoint/2010/main" val="372391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8</a:t>
            </a:fld>
            <a:endParaRPr lang="en-US" sz="1800">
              <a:solidFill>
                <a:schemeClr val="tx1">
                  <a:lumMod val="95000"/>
                  <a:lumOff val="5000"/>
                </a:schemeClr>
              </a:solidFill>
            </a:endParaRPr>
          </a:p>
        </p:txBody>
      </p:sp>
      <p:pic>
        <p:nvPicPr>
          <p:cNvPr id="6" name="Picture 5" descr="A picture containing graphical user interface&#10;&#10;Description automatically generated">
            <a:extLst>
              <a:ext uri="{FF2B5EF4-FFF2-40B4-BE49-F238E27FC236}">
                <a16:creationId xmlns:a16="http://schemas.microsoft.com/office/drawing/2014/main" id="{635B997F-8490-4422-9115-13C69DF8F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762000"/>
            <a:ext cx="8229600" cy="5257800"/>
          </a:xfrm>
          <a:prstGeom prst="rect">
            <a:avLst/>
          </a:prstGeom>
        </p:spPr>
      </p:pic>
    </p:spTree>
    <p:extLst>
      <p:ext uri="{BB962C8B-B14F-4D97-AF65-F5344CB8AC3E}">
        <p14:creationId xmlns:p14="http://schemas.microsoft.com/office/powerpoint/2010/main" val="61031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412" y="521295"/>
            <a:ext cx="2819400" cy="1077218"/>
          </a:xfrm>
          <a:prstGeom prst="rect">
            <a:avLst/>
          </a:prstGeom>
          <a:noFill/>
        </p:spPr>
        <p:txBody>
          <a:bodyPr wrap="square" rtlCol="0">
            <a:spAutoFit/>
          </a:bodyPr>
          <a:lstStyle/>
          <a:p>
            <a:pPr marL="514350" indent="-514350">
              <a:buFont typeface="+mj-lt"/>
              <a:buAutoNum type="arabicParenR"/>
            </a:pPr>
            <a:r>
              <a:rPr lang="en-US" sz="3200">
                <a:solidFill>
                  <a:schemeClr val="tx2">
                    <a:lumMod val="60000"/>
                    <a:lumOff val="40000"/>
                  </a:schemeClr>
                </a:solidFill>
                <a:latin typeface="Times New Roman" pitchFamily="18" charset="0"/>
                <a:cs typeface="Times New Roman" pitchFamily="18" charset="0"/>
              </a:rPr>
              <a:t>Main screen</a:t>
            </a:r>
          </a:p>
          <a:p>
            <a:pPr marL="514350" indent="-514350">
              <a:buFont typeface="+mj-lt"/>
              <a:buAutoNum type="arabicParenR"/>
            </a:pPr>
            <a:endParaRPr lang="en-US" sz="3200">
              <a:solidFill>
                <a:schemeClr val="tx2">
                  <a:lumMod val="60000"/>
                  <a:lumOff val="40000"/>
                </a:scheme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12" y="1151443"/>
            <a:ext cx="7924800" cy="413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1480" y="5469766"/>
            <a:ext cx="7924800" cy="707886"/>
          </a:xfrm>
          <a:prstGeom prst="rect">
            <a:avLst/>
          </a:prstGeom>
          <a:noFill/>
        </p:spPr>
        <p:txBody>
          <a:bodyPr wrap="square" rtlCol="0">
            <a:spAutoFit/>
          </a:bodyPr>
          <a:lstStyle/>
          <a:p>
            <a:r>
              <a:rPr lang="en-US" sz="2000">
                <a:latin typeface="Times New Roman" pitchFamily="18" charset="0"/>
                <a:cs typeface="Times New Roman" pitchFamily="18" charset="0"/>
              </a:rPr>
              <a:t>-This Screen is the first screen. It is like a welcome screen to enable the user to enter the other sections.</a:t>
            </a:r>
          </a:p>
        </p:txBody>
      </p:sp>
      <p:sp>
        <p:nvSpPr>
          <p:cNvPr id="2" name="Slide Number Placeholder 1"/>
          <p:cNvSpPr>
            <a:spLocks noGrp="1"/>
          </p:cNvSpPr>
          <p:nvPr>
            <p:ph type="sldNum" sz="quarter" idx="12"/>
          </p:nvPr>
        </p:nvSpPr>
        <p:spPr/>
        <p:txBody>
          <a:bodyPr/>
          <a:lstStyle/>
          <a:p>
            <a:fld id="{CC71B3AB-A36D-4C61-925B-EF7B6B04B0BB}" type="slidenum">
              <a:rPr lang="en-US" sz="1800" smtClean="0">
                <a:solidFill>
                  <a:schemeClr val="tx1">
                    <a:lumMod val="95000"/>
                    <a:lumOff val="5000"/>
                  </a:schemeClr>
                </a:solidFill>
              </a:rPr>
              <a:t>9</a:t>
            </a:fld>
            <a:endParaRPr lang="en-US" sz="1800">
              <a:solidFill>
                <a:schemeClr val="tx1">
                  <a:lumMod val="95000"/>
                  <a:lumOff val="5000"/>
                </a:schemeClr>
              </a:solidFill>
            </a:endParaRPr>
          </a:p>
        </p:txBody>
      </p:sp>
      <p:sp>
        <p:nvSpPr>
          <p:cNvPr id="3" name="TextBox 2">
            <a:extLst>
              <a:ext uri="{FF2B5EF4-FFF2-40B4-BE49-F238E27FC236}">
                <a16:creationId xmlns:a16="http://schemas.microsoft.com/office/drawing/2014/main" id="{58173A08-3B3D-4827-B349-93C3F5699346}"/>
              </a:ext>
            </a:extLst>
          </p:cNvPr>
          <p:cNvSpPr txBox="1"/>
          <p:nvPr/>
        </p:nvSpPr>
        <p:spPr>
          <a:xfrm>
            <a:off x="4035669" y="124658"/>
            <a:ext cx="1072662" cy="584775"/>
          </a:xfrm>
          <a:prstGeom prst="rect">
            <a:avLst/>
          </a:prstGeom>
          <a:noFill/>
        </p:spPr>
        <p:txBody>
          <a:bodyPr wrap="square" rtlCol="0">
            <a:spAutoFit/>
          </a:bodyPr>
          <a:lstStyle/>
          <a:p>
            <a:r>
              <a:rPr lang="en-US" sz="3200" b="1">
                <a:solidFill>
                  <a:srgbClr val="C75F09"/>
                </a:solidFill>
                <a:latin typeface="Times New Roman" panose="02020603050405020304" pitchFamily="18" charset="0"/>
                <a:cs typeface="Times New Roman" panose="02020603050405020304" pitchFamily="18" charset="0"/>
              </a:rPr>
              <a:t>GUI</a:t>
            </a:r>
            <a:endParaRPr lang="en-GB" sz="3200" b="1">
              <a:solidFill>
                <a:srgbClr val="C75F0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09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1794</Words>
  <Application>Microsoft Office PowerPoint</Application>
  <PresentationFormat>On-screen Show (4:3)</PresentationFormat>
  <Paragraphs>97</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Medical Fitness Center     under supervision Dr. Mohamed Abdelfattah Eng. Ibrahim Afify </vt:lpstr>
      <vt:lpstr>Team members</vt:lpstr>
      <vt:lpstr>Abstract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menna shaaban</cp:lastModifiedBy>
  <cp:revision>2</cp:revision>
  <dcterms:created xsi:type="dcterms:W3CDTF">2021-01-27T18:25:58Z</dcterms:created>
  <dcterms:modified xsi:type="dcterms:W3CDTF">2021-01-29T13:19:16Z</dcterms:modified>
</cp:coreProperties>
</file>